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258" r:id="rId2"/>
    <p:sldId id="6395" r:id="rId3"/>
    <p:sldId id="6382" r:id="rId4"/>
    <p:sldId id="6396" r:id="rId5"/>
    <p:sldId id="6384" r:id="rId6"/>
    <p:sldId id="6386" r:id="rId7"/>
    <p:sldId id="6397" r:id="rId8"/>
    <p:sldId id="6392" r:id="rId9"/>
    <p:sldId id="6398" r:id="rId10"/>
    <p:sldId id="6389" r:id="rId11"/>
    <p:sldId id="6388" r:id="rId12"/>
  </p:sldIdLst>
  <p:sldSz cx="12858750" cy="7232650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8">
          <p15:clr>
            <a:srgbClr val="A4A3A4"/>
          </p15:clr>
        </p15:guide>
        <p15:guide id="2" pos="4050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4223">
          <p15:clr>
            <a:srgbClr val="A4A3A4"/>
          </p15:clr>
        </p15:guide>
        <p15:guide id="5" pos="7498">
          <p15:clr>
            <a:srgbClr val="A4A3A4"/>
          </p15:clr>
        </p15:guide>
        <p15:guide id="6" pos="694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7A7"/>
    <a:srgbClr val="93ADD2"/>
    <a:srgbClr val="2775A6"/>
    <a:srgbClr val="C4CCD7"/>
    <a:srgbClr val="40C4F1"/>
    <a:srgbClr val="F9A200"/>
    <a:srgbClr val="FF9900"/>
    <a:srgbClr val="B30000"/>
    <a:srgbClr val="FFFFFF"/>
    <a:srgbClr val="F9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5394" autoAdjust="0"/>
  </p:normalViewPr>
  <p:slideViewPr>
    <p:cSldViewPr>
      <p:cViewPr varScale="1">
        <p:scale>
          <a:sx n="117" d="100"/>
          <a:sy n="117" d="100"/>
        </p:scale>
        <p:origin x="-394" y="-91"/>
      </p:cViewPr>
      <p:guideLst>
        <p:guide orient="horz" pos="318"/>
        <p:guide orient="horz" pos="4223"/>
        <p:guide pos="4050"/>
        <p:guide pos="557"/>
        <p:guide pos="7498"/>
        <p:guide pos="6946"/>
      </p:guideLst>
    </p:cSldViewPr>
  </p:slideViewPr>
  <p:outlineViewPr>
    <p:cViewPr>
      <p:scale>
        <a:sx n="100" d="100"/>
        <a:sy n="100" d="100"/>
      </p:scale>
      <p:origin x="0" y="-32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28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71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32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D133-3591-4E44-9BBE-1813A7448FD0}" type="datetime1">
              <a:rPr lang="en-US" altLang="zh-CN" smtClean="0"/>
              <a:t>9/6/2020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0BD00799-F8FA-454E-8964-72208CC24E42}" type="datetime1">
              <a:rPr lang="en-US" altLang="zh-CN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58A5B2D7-6EFD-446D-831A-7B28045AA2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387E4-BA6C-4A76-8B43-ADCC689A6D2C}" type="datetime1">
              <a:rPr lang="en-US" altLang="zh-CN" smtClean="0"/>
              <a:t>9/6/2020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1028775" y="1847621"/>
            <a:ext cx="10801200" cy="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5000"/>
              </a:lnSpc>
              <a:buNone/>
            </a:pPr>
            <a:r>
              <a:rPr lang="zh-CN" altLang="en-US" sz="4800" b="1" dirty="0">
                <a:solidFill>
                  <a:srgbClr val="93AD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大脑训练游戏</a:t>
            </a:r>
            <a:endParaRPr lang="en-US" altLang="zh-CN" sz="4800" b="1" dirty="0">
              <a:solidFill>
                <a:srgbClr val="93ADD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789415" y="5216456"/>
            <a:ext cx="6120000" cy="0"/>
          </a:xfrm>
          <a:prstGeom prst="line">
            <a:avLst/>
          </a:prstGeom>
          <a:ln>
            <a:solidFill>
              <a:srgbClr val="C4CCD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89623" y="4336405"/>
            <a:ext cx="417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3ADD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组员：郭嘉禹</a:t>
            </a:r>
            <a:endParaRPr lang="en-US" altLang="zh-CN" sz="2400" b="1" dirty="0">
              <a:solidFill>
                <a:srgbClr val="93ADD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93ADD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指导教师：徐昊老师</a:t>
            </a:r>
            <a:endParaRPr lang="zh-CN" altLang="en-US" sz="2400" b="1" dirty="0">
              <a:solidFill>
                <a:srgbClr val="93AD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8" name="TextBox 40"/>
          <p:cNvSpPr txBox="1"/>
          <p:nvPr/>
        </p:nvSpPr>
        <p:spPr>
          <a:xfrm>
            <a:off x="5565279" y="6074166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93ADD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2020.09.06</a:t>
            </a:r>
            <a:endParaRPr lang="zh-CN" altLang="en-US" sz="2400" b="1" dirty="0">
              <a:solidFill>
                <a:srgbClr val="93ADD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绘制界面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四、项目设计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25" y="1671857"/>
            <a:ext cx="4982360" cy="3886396"/>
          </a:xfrm>
          <a:prstGeom prst="rect">
            <a:avLst/>
          </a:prstGeom>
        </p:spPr>
      </p:pic>
      <p:sp>
        <p:nvSpPr>
          <p:cNvPr id="19" name="TextBox 40"/>
          <p:cNvSpPr txBox="1"/>
          <p:nvPr/>
        </p:nvSpPr>
        <p:spPr>
          <a:xfrm>
            <a:off x="2766248" y="5761756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不同难度的图标大小经过调整，色彩丰富，界面美观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40" y="1673225"/>
            <a:ext cx="4981575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13564" y="1512448"/>
            <a:ext cx="4333622" cy="376949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93ADD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r>
              <a:rPr lang="en-US" altLang="zh-CN" sz="23895" b="1" dirty="0">
                <a:solidFill>
                  <a:srgbClr val="93ADD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23895" b="1" dirty="0">
              <a:solidFill>
                <a:srgbClr val="93ADD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38"/>
          <p:cNvSpPr txBox="1"/>
          <p:nvPr/>
        </p:nvSpPr>
        <p:spPr>
          <a:xfrm>
            <a:off x="6009978" y="3053035"/>
            <a:ext cx="5964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93ADD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现场演示</a:t>
            </a:r>
            <a:endParaRPr lang="en-US" altLang="zh-CN" sz="5400" b="1" dirty="0">
              <a:solidFill>
                <a:srgbClr val="93ADD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成员及分工</a:t>
            </a: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3330409" y="1133227"/>
            <a:ext cx="619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小组成员：郭嘉禹</a:t>
            </a:r>
            <a:endParaRPr lang="en-US" altLang="zh-CN" sz="2400" b="1" dirty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具体工作：选题、搜集图片素材、编写</a:t>
            </a:r>
            <a:r>
              <a:rPr lang="en-US" altLang="zh-CN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语言和</a:t>
            </a:r>
            <a:r>
              <a:rPr lang="en-US" altLang="zh-CN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两部分程序、</a:t>
            </a:r>
            <a:r>
              <a:rPr lang="en-US" altLang="zh-CN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slides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制作、答辩</a:t>
            </a:r>
            <a:endParaRPr lang="en-US" altLang="zh-CN" sz="2400" b="1" dirty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3" y="2757906"/>
            <a:ext cx="5760640" cy="3127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97" y="2757907"/>
            <a:ext cx="5760641" cy="3127848"/>
          </a:xfrm>
          <a:prstGeom prst="rect">
            <a:avLst/>
          </a:prstGeom>
        </p:spPr>
      </p:pic>
      <p:sp>
        <p:nvSpPr>
          <p:cNvPr id="21" name="TextBox 40"/>
          <p:cNvSpPr txBox="1"/>
          <p:nvPr/>
        </p:nvSpPr>
        <p:spPr>
          <a:xfrm>
            <a:off x="2409323" y="603498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界面</a:t>
            </a:r>
          </a:p>
        </p:txBody>
      </p:sp>
      <p:sp>
        <p:nvSpPr>
          <p:cNvPr id="22" name="TextBox 40"/>
          <p:cNvSpPr txBox="1"/>
          <p:nvPr/>
        </p:nvSpPr>
        <p:spPr>
          <a:xfrm>
            <a:off x="8706422" y="6034979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语言界面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理论基础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二、项目简介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99" y="2320181"/>
            <a:ext cx="52387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源图像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0" b="10384"/>
          <a:stretch>
            <a:fillRect/>
          </a:stretch>
        </p:blipFill>
        <p:spPr bwMode="auto">
          <a:xfrm>
            <a:off x="7733885" y="2320181"/>
            <a:ext cx="3827128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0"/>
          <p:cNvSpPr txBox="1"/>
          <p:nvPr/>
        </p:nvSpPr>
        <p:spPr>
          <a:xfrm>
            <a:off x="3057193" y="53771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神经科学</a:t>
            </a:r>
          </a:p>
        </p:txBody>
      </p:sp>
      <p:sp>
        <p:nvSpPr>
          <p:cNvPr id="19" name="TextBox 40"/>
          <p:cNvSpPr txBox="1"/>
          <p:nvPr/>
        </p:nvSpPr>
        <p:spPr>
          <a:xfrm>
            <a:off x="9119437" y="5377184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心理学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游戏规则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二、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项目简介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18" name="TextBox 40"/>
          <p:cNvSpPr txBox="1"/>
          <p:nvPr/>
        </p:nvSpPr>
        <p:spPr>
          <a:xfrm>
            <a:off x="2252911" y="2095276"/>
            <a:ext cx="7657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首先观察屏幕显示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的图标，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在规定的时间内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记忆图标的位置</a:t>
            </a:r>
            <a:endParaRPr lang="en-US" altLang="zh-CN" sz="2400" b="1" dirty="0" smtClean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400" b="1" dirty="0" smtClean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图标翻面，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用户根据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记忆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通过两次点击鼠标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完成相同图标的配对。</a:t>
            </a:r>
            <a:endParaRPr lang="en-US" altLang="zh-CN" sz="2400" b="1" dirty="0" smtClean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400" b="1" dirty="0" smtClean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游戏难度分为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三级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，难度升高时，图标数目增加，记忆时间延长。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Level1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共有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2×2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对图标；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Level2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共有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4×4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对图标；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Level3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共有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6×6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</a:t>
            </a:r>
            <a:r>
              <a:rPr lang="en-US" altLang="zh-CN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18</a:t>
            </a:r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</a:t>
            </a:r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图标</a:t>
            </a:r>
          </a:p>
        </p:txBody>
      </p:sp>
      <p:sp>
        <p:nvSpPr>
          <p:cNvPr id="19" name="矩形 18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总体设计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思路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三、项目分析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007" y="1096045"/>
            <a:ext cx="4802735" cy="602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43" y="1420800"/>
            <a:ext cx="8586064" cy="107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部分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三、项目分析</a:t>
            </a:r>
          </a:p>
        </p:txBody>
      </p:sp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63" y="1744117"/>
            <a:ext cx="4982360" cy="38863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63" y="1744117"/>
            <a:ext cx="4982360" cy="388639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63" y="1744117"/>
            <a:ext cx="4982360" cy="38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90167E-8 L 0 -0.40672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43" y="-1496243"/>
            <a:ext cx="8586064" cy="107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语言部分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三、项目分析</a:t>
            </a:r>
          </a:p>
        </p:txBody>
      </p:sp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8E-6 -1.9978E-6 L 1.72078E-6 -0.29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基本游戏功能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四、项目设计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3" y="1673127"/>
            <a:ext cx="4982360" cy="38863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07" y="1673127"/>
            <a:ext cx="4982360" cy="3886396"/>
          </a:xfrm>
          <a:prstGeom prst="rect">
            <a:avLst/>
          </a:prstGeom>
        </p:spPr>
      </p:pic>
      <p:sp>
        <p:nvSpPr>
          <p:cNvPr id="32" name="TextBox 40"/>
          <p:cNvSpPr txBox="1"/>
          <p:nvPr/>
        </p:nvSpPr>
        <p:spPr>
          <a:xfrm>
            <a:off x="2925371" y="5761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用户系统</a:t>
            </a:r>
          </a:p>
        </p:txBody>
      </p:sp>
      <p:sp>
        <p:nvSpPr>
          <p:cNvPr id="33" name="TextBox 40"/>
          <p:cNvSpPr txBox="1"/>
          <p:nvPr/>
        </p:nvSpPr>
        <p:spPr>
          <a:xfrm>
            <a:off x="8122721" y="576175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完整的游戏流程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51" y="54491"/>
            <a:ext cx="902307" cy="902307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51345" y="242526"/>
            <a:ext cx="10288396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Parallelogram 2"/>
          <p:cNvSpPr/>
          <p:nvPr/>
        </p:nvSpPr>
        <p:spPr>
          <a:xfrm>
            <a:off x="-411385" y="736005"/>
            <a:ext cx="4608512" cy="493479"/>
          </a:xfrm>
          <a:prstGeom prst="parallelogram">
            <a:avLst/>
          </a:prstGeom>
          <a:solidFill>
            <a:srgbClr val="C4C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5" b="1" dirty="0">
              <a:latin typeface="Times New Roman" panose="02020603050405020304" pitchFamily="18" charset="0"/>
              <a:ea typeface="微软雅黑" panose="020B0503020204020204" pitchFamily="34" charset="-122"/>
              <a:cs typeface="Open Sans" pitchFamily="34" charset="0"/>
              <a:sym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6687" y="77839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排行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榜与评价功能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575" y="231949"/>
            <a:ext cx="8226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四、项目设计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2406039" y="248426"/>
            <a:ext cx="648073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262023" y="246468"/>
            <a:ext cx="72008" cy="493479"/>
          </a:xfrm>
          <a:prstGeom prst="rect">
            <a:avLst/>
          </a:prstGeom>
          <a:solidFill>
            <a:srgbClr val="93A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4989" y="87932"/>
            <a:ext cx="845026" cy="835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7" y="6998349"/>
            <a:ext cx="12857339" cy="90303"/>
          </a:xfrm>
          <a:prstGeom prst="rect">
            <a:avLst/>
          </a:prstGeom>
          <a:solidFill>
            <a:srgbClr val="93ADD2"/>
          </a:solidFill>
          <a:ln>
            <a:solidFill>
              <a:srgbClr val="93A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3" y="1673127"/>
            <a:ext cx="4982360" cy="3886396"/>
          </a:xfrm>
          <a:prstGeom prst="rect">
            <a:avLst/>
          </a:prstGeom>
        </p:spPr>
      </p:pic>
      <p:sp>
        <p:nvSpPr>
          <p:cNvPr id="33" name="TextBox 40"/>
          <p:cNvSpPr txBox="1"/>
          <p:nvPr/>
        </p:nvSpPr>
        <p:spPr>
          <a:xfrm>
            <a:off x="8122721" y="576175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游戏成绩趋势图</a:t>
            </a:r>
            <a:endParaRPr lang="zh-CN" altLang="en-US" sz="2400" b="1" dirty="0">
              <a:solidFill>
                <a:srgbClr val="8797A7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6DA6A7B-C630-4FE7-824A-ADD9FFA7D2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3" y="1671951"/>
            <a:ext cx="4982360" cy="3886396"/>
          </a:xfrm>
          <a:prstGeom prst="rect">
            <a:avLst/>
          </a:prstGeom>
        </p:spPr>
      </p:pic>
      <p:sp>
        <p:nvSpPr>
          <p:cNvPr id="19" name="TextBox 40">
            <a:extLst>
              <a:ext uri="{FF2B5EF4-FFF2-40B4-BE49-F238E27FC236}">
                <a16:creationId xmlns:a16="http://schemas.microsoft.com/office/drawing/2014/main" xmlns="" id="{6CE5AF70-8385-4725-A059-61A101D933C8}"/>
              </a:ext>
            </a:extLst>
          </p:cNvPr>
          <p:cNvSpPr txBox="1"/>
          <p:nvPr/>
        </p:nvSpPr>
        <p:spPr>
          <a:xfrm>
            <a:off x="1687294" y="576175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8797A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根据两种评价标准的排行榜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637" y="1676801"/>
            <a:ext cx="4565899" cy="388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3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98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Theme">
  <a:themeElements>
    <a:clrScheme name="自定义 1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A631"/>
      </a:accent1>
      <a:accent2>
        <a:srgbClr val="262626"/>
      </a:accent2>
      <a:accent3>
        <a:srgbClr val="FFA631"/>
      </a:accent3>
      <a:accent4>
        <a:srgbClr val="000000"/>
      </a:accent4>
      <a:accent5>
        <a:srgbClr val="FFA631"/>
      </a:accent5>
      <a:accent6>
        <a:srgbClr val="000000"/>
      </a:accent6>
      <a:hlink>
        <a:srgbClr val="FFA631"/>
      </a:hlink>
      <a:folHlink>
        <a:srgbClr val="000000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239</Words>
  <Application>Microsoft Office PowerPoint</Application>
  <PresentationFormat>自定义</PresentationFormat>
  <Paragraphs>60</Paragraphs>
  <Slides>11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bt988</dc:title>
  <dc:creator/>
  <cp:lastModifiedBy/>
  <cp:revision>12</cp:revision>
  <dcterms:created xsi:type="dcterms:W3CDTF">2017-02-07T15:20:00Z</dcterms:created>
  <dcterms:modified xsi:type="dcterms:W3CDTF">2020-09-06T01:12:56Z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